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81" d="100"/>
          <a:sy n="81" d="100"/>
        </p:scale>
        <p:origin x="2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EC095A79-1674-4CF2-95D2-C843F40B13C4}" type="datetimeFigureOut">
              <a:rPr lang="ar-EG" smtClean="0"/>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290F735-B95A-4987-994F-5E37BFC8C70D}" type="slidenum">
              <a:rPr lang="ar-EG" smtClean="0"/>
              <a:t>‹#›</a:t>
            </a:fld>
            <a:endParaRPr lang="ar-EG"/>
          </a:p>
        </p:txBody>
      </p:sp>
    </p:spTree>
    <p:extLst>
      <p:ext uri="{BB962C8B-B14F-4D97-AF65-F5344CB8AC3E}">
        <p14:creationId xmlns:p14="http://schemas.microsoft.com/office/powerpoint/2010/main" val="3287409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C095A79-1674-4CF2-95D2-C843F40B13C4}" type="datetimeFigureOut">
              <a:rPr lang="ar-EG" smtClean="0"/>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290F735-B95A-4987-994F-5E37BFC8C70D}" type="slidenum">
              <a:rPr lang="ar-EG" smtClean="0"/>
              <a:t>‹#›</a:t>
            </a:fld>
            <a:endParaRPr lang="ar-EG"/>
          </a:p>
        </p:txBody>
      </p:sp>
    </p:spTree>
    <p:extLst>
      <p:ext uri="{BB962C8B-B14F-4D97-AF65-F5344CB8AC3E}">
        <p14:creationId xmlns:p14="http://schemas.microsoft.com/office/powerpoint/2010/main" val="3965359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C095A79-1674-4CF2-95D2-C843F40B13C4}" type="datetimeFigureOut">
              <a:rPr lang="ar-EG" smtClean="0"/>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290F735-B95A-4987-994F-5E37BFC8C70D}" type="slidenum">
              <a:rPr lang="ar-EG" smtClean="0"/>
              <a:t>‹#›</a:t>
            </a:fld>
            <a:endParaRPr lang="ar-EG"/>
          </a:p>
        </p:txBody>
      </p:sp>
    </p:spTree>
    <p:extLst>
      <p:ext uri="{BB962C8B-B14F-4D97-AF65-F5344CB8AC3E}">
        <p14:creationId xmlns:p14="http://schemas.microsoft.com/office/powerpoint/2010/main" val="2721900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C095A79-1674-4CF2-95D2-C843F40B13C4}" type="datetimeFigureOut">
              <a:rPr lang="ar-EG" smtClean="0"/>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290F735-B95A-4987-994F-5E37BFC8C70D}" type="slidenum">
              <a:rPr lang="ar-EG" smtClean="0"/>
              <a:t>‹#›</a:t>
            </a:fld>
            <a:endParaRPr lang="ar-EG"/>
          </a:p>
        </p:txBody>
      </p:sp>
    </p:spTree>
    <p:extLst>
      <p:ext uri="{BB962C8B-B14F-4D97-AF65-F5344CB8AC3E}">
        <p14:creationId xmlns:p14="http://schemas.microsoft.com/office/powerpoint/2010/main" val="215056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095A79-1674-4CF2-95D2-C843F40B13C4}" type="datetimeFigureOut">
              <a:rPr lang="ar-EG" smtClean="0"/>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290F735-B95A-4987-994F-5E37BFC8C70D}" type="slidenum">
              <a:rPr lang="ar-EG" smtClean="0"/>
              <a:t>‹#›</a:t>
            </a:fld>
            <a:endParaRPr lang="ar-EG"/>
          </a:p>
        </p:txBody>
      </p:sp>
    </p:spTree>
    <p:extLst>
      <p:ext uri="{BB962C8B-B14F-4D97-AF65-F5344CB8AC3E}">
        <p14:creationId xmlns:p14="http://schemas.microsoft.com/office/powerpoint/2010/main" val="2108121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EC095A79-1674-4CF2-95D2-C843F40B13C4}" type="datetimeFigureOut">
              <a:rPr lang="ar-EG" smtClean="0"/>
              <a:t>29/07/1441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290F735-B95A-4987-994F-5E37BFC8C70D}" type="slidenum">
              <a:rPr lang="ar-EG" smtClean="0"/>
              <a:t>‹#›</a:t>
            </a:fld>
            <a:endParaRPr lang="ar-EG"/>
          </a:p>
        </p:txBody>
      </p:sp>
    </p:spTree>
    <p:extLst>
      <p:ext uri="{BB962C8B-B14F-4D97-AF65-F5344CB8AC3E}">
        <p14:creationId xmlns:p14="http://schemas.microsoft.com/office/powerpoint/2010/main" val="40400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EC095A79-1674-4CF2-95D2-C843F40B13C4}" type="datetimeFigureOut">
              <a:rPr lang="ar-EG" smtClean="0"/>
              <a:t>29/07/1441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E290F735-B95A-4987-994F-5E37BFC8C70D}" type="slidenum">
              <a:rPr lang="ar-EG" smtClean="0"/>
              <a:t>‹#›</a:t>
            </a:fld>
            <a:endParaRPr lang="ar-EG"/>
          </a:p>
        </p:txBody>
      </p:sp>
    </p:spTree>
    <p:extLst>
      <p:ext uri="{BB962C8B-B14F-4D97-AF65-F5344CB8AC3E}">
        <p14:creationId xmlns:p14="http://schemas.microsoft.com/office/powerpoint/2010/main" val="272226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EC095A79-1674-4CF2-95D2-C843F40B13C4}" type="datetimeFigureOut">
              <a:rPr lang="ar-EG" smtClean="0"/>
              <a:t>29/07/1441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E290F735-B95A-4987-994F-5E37BFC8C70D}" type="slidenum">
              <a:rPr lang="ar-EG" smtClean="0"/>
              <a:t>‹#›</a:t>
            </a:fld>
            <a:endParaRPr lang="ar-EG"/>
          </a:p>
        </p:txBody>
      </p:sp>
    </p:spTree>
    <p:extLst>
      <p:ext uri="{BB962C8B-B14F-4D97-AF65-F5344CB8AC3E}">
        <p14:creationId xmlns:p14="http://schemas.microsoft.com/office/powerpoint/2010/main" val="410391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095A79-1674-4CF2-95D2-C843F40B13C4}" type="datetimeFigureOut">
              <a:rPr lang="ar-EG" smtClean="0"/>
              <a:t>29/07/1441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E290F735-B95A-4987-994F-5E37BFC8C70D}" type="slidenum">
              <a:rPr lang="ar-EG" smtClean="0"/>
              <a:t>‹#›</a:t>
            </a:fld>
            <a:endParaRPr lang="ar-EG"/>
          </a:p>
        </p:txBody>
      </p:sp>
    </p:spTree>
    <p:extLst>
      <p:ext uri="{BB962C8B-B14F-4D97-AF65-F5344CB8AC3E}">
        <p14:creationId xmlns:p14="http://schemas.microsoft.com/office/powerpoint/2010/main" val="1887194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095A79-1674-4CF2-95D2-C843F40B13C4}" type="datetimeFigureOut">
              <a:rPr lang="ar-EG" smtClean="0"/>
              <a:t>29/07/1441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290F735-B95A-4987-994F-5E37BFC8C70D}" type="slidenum">
              <a:rPr lang="ar-EG" smtClean="0"/>
              <a:t>‹#›</a:t>
            </a:fld>
            <a:endParaRPr lang="ar-EG"/>
          </a:p>
        </p:txBody>
      </p:sp>
    </p:spTree>
    <p:extLst>
      <p:ext uri="{BB962C8B-B14F-4D97-AF65-F5344CB8AC3E}">
        <p14:creationId xmlns:p14="http://schemas.microsoft.com/office/powerpoint/2010/main" val="848843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095A79-1674-4CF2-95D2-C843F40B13C4}" type="datetimeFigureOut">
              <a:rPr lang="ar-EG" smtClean="0"/>
              <a:t>29/07/1441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290F735-B95A-4987-994F-5E37BFC8C70D}" type="slidenum">
              <a:rPr lang="ar-EG" smtClean="0"/>
              <a:t>‹#›</a:t>
            </a:fld>
            <a:endParaRPr lang="ar-EG"/>
          </a:p>
        </p:txBody>
      </p:sp>
    </p:spTree>
    <p:extLst>
      <p:ext uri="{BB962C8B-B14F-4D97-AF65-F5344CB8AC3E}">
        <p14:creationId xmlns:p14="http://schemas.microsoft.com/office/powerpoint/2010/main" val="1121222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C095A79-1674-4CF2-95D2-C843F40B13C4}" type="datetimeFigureOut">
              <a:rPr lang="ar-EG" smtClean="0"/>
              <a:t>29/07/1441</a:t>
            </a:fld>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290F735-B95A-4987-994F-5E37BFC8C70D}" type="slidenum">
              <a:rPr lang="ar-EG" smtClean="0"/>
              <a:t>‹#›</a:t>
            </a:fld>
            <a:endParaRPr lang="ar-EG"/>
          </a:p>
        </p:txBody>
      </p:sp>
    </p:spTree>
    <p:extLst>
      <p:ext uri="{BB962C8B-B14F-4D97-AF65-F5344CB8AC3E}">
        <p14:creationId xmlns:p14="http://schemas.microsoft.com/office/powerpoint/2010/main" val="1465136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066799"/>
            <a:ext cx="8276492" cy="4548555"/>
          </a:xfrm>
        </p:spPr>
        <p:txBody>
          <a:bodyPr>
            <a:normAutofit fontScale="90000"/>
          </a:bodyPr>
          <a:lstStyle/>
          <a:p>
            <a:r>
              <a:rPr lang="ar-EG" sz="3600" b="1" i="0" dirty="0" smtClean="0">
                <a:solidFill>
                  <a:srgbClr val="C00000"/>
                </a:solidFill>
                <a:effectLst/>
                <a:latin typeface="Arabic Typesetting" panose="03020402040406030203" pitchFamily="66" charset="-78"/>
                <a:cs typeface="Arabic Typesetting" panose="03020402040406030203" pitchFamily="66" charset="-78"/>
              </a:rPr>
              <a:t/>
            </a:r>
            <a:br>
              <a:rPr lang="ar-EG" sz="3600" b="1" i="0" dirty="0" smtClean="0">
                <a:solidFill>
                  <a:srgbClr val="C00000"/>
                </a:solidFill>
                <a:effectLst/>
                <a:latin typeface="Arabic Typesetting" panose="03020402040406030203" pitchFamily="66" charset="-78"/>
                <a:cs typeface="Arabic Typesetting" panose="03020402040406030203" pitchFamily="66" charset="-78"/>
              </a:rPr>
            </a:br>
            <a:r>
              <a:rPr lang="ar-EG" sz="3600" b="1" dirty="0">
                <a:solidFill>
                  <a:srgbClr val="C00000"/>
                </a:solidFill>
                <a:latin typeface="Arabic Typesetting" panose="03020402040406030203" pitchFamily="66" charset="-78"/>
                <a:cs typeface="Arabic Typesetting" panose="03020402040406030203" pitchFamily="66" charset="-78"/>
              </a:rPr>
              <a:t/>
            </a:r>
            <a:br>
              <a:rPr lang="ar-EG" sz="3600" b="1" dirty="0">
                <a:solidFill>
                  <a:srgbClr val="C00000"/>
                </a:solidFill>
                <a:latin typeface="Arabic Typesetting" panose="03020402040406030203" pitchFamily="66" charset="-78"/>
                <a:cs typeface="Arabic Typesetting" panose="03020402040406030203" pitchFamily="66" charset="-78"/>
              </a:rPr>
            </a:br>
            <a:r>
              <a:rPr lang="ar-EG" sz="3600" b="1" dirty="0" smtClean="0">
                <a:solidFill>
                  <a:srgbClr val="C00000"/>
                </a:solidFill>
                <a:latin typeface="Arabic Typesetting" panose="03020402040406030203" pitchFamily="66" charset="-78"/>
                <a:cs typeface="Arabic Typesetting" panose="03020402040406030203" pitchFamily="66" charset="-78"/>
              </a:rPr>
              <a:t/>
            </a:r>
            <a:br>
              <a:rPr lang="ar-EG" sz="3600" b="1" dirty="0" smtClean="0">
                <a:solidFill>
                  <a:srgbClr val="C00000"/>
                </a:solidFill>
                <a:latin typeface="Arabic Typesetting" panose="03020402040406030203" pitchFamily="66" charset="-78"/>
                <a:cs typeface="Arabic Typesetting" panose="03020402040406030203" pitchFamily="66" charset="-78"/>
              </a:rPr>
            </a:br>
            <a:r>
              <a:rPr lang="ar-EG" sz="3600" b="1" dirty="0" smtClean="0">
                <a:solidFill>
                  <a:srgbClr val="C00000"/>
                </a:solidFill>
                <a:latin typeface="Arabic Typesetting" panose="03020402040406030203" pitchFamily="66" charset="-78"/>
                <a:cs typeface="Arabic Typesetting" panose="03020402040406030203" pitchFamily="66" charset="-78"/>
              </a:rPr>
              <a:t/>
            </a:r>
            <a:br>
              <a:rPr lang="ar-EG" sz="3600" b="1" dirty="0" smtClean="0">
                <a:solidFill>
                  <a:srgbClr val="C00000"/>
                </a:solidFill>
                <a:latin typeface="Arabic Typesetting" panose="03020402040406030203" pitchFamily="66" charset="-78"/>
                <a:cs typeface="Arabic Typesetting" panose="03020402040406030203" pitchFamily="66" charset="-78"/>
              </a:rPr>
            </a:br>
            <a:r>
              <a:rPr lang="ar-EG" sz="3600" b="1" dirty="0">
                <a:solidFill>
                  <a:srgbClr val="C00000"/>
                </a:solidFill>
                <a:latin typeface="Arabic Typesetting" panose="03020402040406030203" pitchFamily="66" charset="-78"/>
                <a:cs typeface="Arabic Typesetting" panose="03020402040406030203" pitchFamily="66" charset="-78"/>
              </a:rPr>
              <a:t/>
            </a:r>
            <a:br>
              <a:rPr lang="ar-EG" sz="3600" b="1" dirty="0">
                <a:solidFill>
                  <a:srgbClr val="C00000"/>
                </a:solidFill>
                <a:latin typeface="Arabic Typesetting" panose="03020402040406030203" pitchFamily="66" charset="-78"/>
                <a:cs typeface="Arabic Typesetting" panose="03020402040406030203" pitchFamily="66" charset="-78"/>
              </a:rPr>
            </a:br>
            <a:r>
              <a:rPr lang="ar-EG" sz="3600" b="1" dirty="0" smtClean="0">
                <a:solidFill>
                  <a:srgbClr val="C00000"/>
                </a:solidFill>
                <a:latin typeface="Arabic Typesetting" panose="03020402040406030203" pitchFamily="66" charset="-78"/>
                <a:cs typeface="Arabic Typesetting" panose="03020402040406030203" pitchFamily="66" charset="-78"/>
              </a:rPr>
              <a:t/>
            </a:r>
            <a:br>
              <a:rPr lang="ar-EG" sz="3600" b="1" dirty="0" smtClean="0">
                <a:solidFill>
                  <a:srgbClr val="C00000"/>
                </a:solidFill>
                <a:latin typeface="Arabic Typesetting" panose="03020402040406030203" pitchFamily="66" charset="-78"/>
                <a:cs typeface="Arabic Typesetting" panose="03020402040406030203" pitchFamily="66" charset="-78"/>
              </a:rPr>
            </a:br>
            <a:r>
              <a:rPr lang="ar-EG" sz="3600" b="1" dirty="0">
                <a:solidFill>
                  <a:srgbClr val="C00000"/>
                </a:solidFill>
                <a:latin typeface="Arabic Typesetting" panose="03020402040406030203" pitchFamily="66" charset="-78"/>
                <a:cs typeface="Arabic Typesetting" panose="03020402040406030203" pitchFamily="66" charset="-78"/>
              </a:rPr>
              <a:t/>
            </a:r>
            <a:br>
              <a:rPr lang="ar-EG" sz="3600" b="1" dirty="0">
                <a:solidFill>
                  <a:srgbClr val="C00000"/>
                </a:solidFill>
                <a:latin typeface="Arabic Typesetting" panose="03020402040406030203" pitchFamily="66" charset="-78"/>
                <a:cs typeface="Arabic Typesetting" panose="03020402040406030203" pitchFamily="66" charset="-78"/>
              </a:rPr>
            </a:br>
            <a:r>
              <a:rPr lang="ar-EG" sz="3600" b="1" i="0" dirty="0" smtClean="0">
                <a:solidFill>
                  <a:srgbClr val="C00000"/>
                </a:solidFill>
                <a:effectLst/>
                <a:latin typeface="Arabic Typesetting" panose="03020402040406030203" pitchFamily="66" charset="-78"/>
                <a:cs typeface="Arabic Typesetting" panose="03020402040406030203" pitchFamily="66" charset="-78"/>
              </a:rPr>
              <a:t>المحاضرة الثالثة : نظم التعليم تمهيدى دكتوراه</a:t>
            </a:r>
            <a:br>
              <a:rPr lang="ar-EG" sz="3600" b="1" i="0" dirty="0" smtClean="0">
                <a:solidFill>
                  <a:srgbClr val="C00000"/>
                </a:solidFill>
                <a:effectLst/>
                <a:latin typeface="Arabic Typesetting" panose="03020402040406030203" pitchFamily="66" charset="-78"/>
                <a:cs typeface="Arabic Typesetting" panose="03020402040406030203" pitchFamily="66" charset="-78"/>
              </a:rPr>
            </a:br>
            <a:r>
              <a:rPr lang="ar-EG" sz="3600" b="1" i="0" dirty="0" smtClean="0">
                <a:solidFill>
                  <a:srgbClr val="C00000"/>
                </a:solidFill>
                <a:effectLst/>
                <a:latin typeface="Arabic Typesetting" panose="03020402040406030203" pitchFamily="66" charset="-78"/>
                <a:cs typeface="Arabic Typesetting" panose="03020402040406030203" pitchFamily="66" charset="-78"/>
              </a:rPr>
              <a:t>كلية التربية / جامعة بنها</a:t>
            </a:r>
            <a:br>
              <a:rPr lang="ar-EG" sz="3600" b="1" i="0" dirty="0" smtClean="0">
                <a:solidFill>
                  <a:srgbClr val="C00000"/>
                </a:solidFill>
                <a:effectLst/>
                <a:latin typeface="Arabic Typesetting" panose="03020402040406030203" pitchFamily="66" charset="-78"/>
                <a:cs typeface="Arabic Typesetting" panose="03020402040406030203" pitchFamily="66" charset="-78"/>
              </a:rPr>
            </a:br>
            <a:r>
              <a:rPr lang="ar-EG" sz="3600" b="1" i="0" dirty="0" smtClean="0">
                <a:solidFill>
                  <a:srgbClr val="C00000"/>
                </a:solidFill>
                <a:effectLst/>
                <a:latin typeface="Arabic Typesetting" panose="03020402040406030203" pitchFamily="66" charset="-78"/>
                <a:cs typeface="Arabic Typesetting" panose="03020402040406030203" pitchFamily="66" charset="-78"/>
              </a:rPr>
              <a:t/>
            </a:r>
            <a:br>
              <a:rPr lang="ar-EG" sz="3600" b="1" i="0" dirty="0" smtClean="0">
                <a:solidFill>
                  <a:srgbClr val="C00000"/>
                </a:solidFill>
                <a:effectLst/>
                <a:latin typeface="Arabic Typesetting" panose="03020402040406030203" pitchFamily="66" charset="-78"/>
                <a:cs typeface="Arabic Typesetting" panose="03020402040406030203" pitchFamily="66" charset="-78"/>
              </a:rPr>
            </a:br>
            <a:r>
              <a:rPr lang="ar-EG" sz="3600" b="1" i="0" dirty="0" smtClean="0">
                <a:solidFill>
                  <a:srgbClr val="002060"/>
                </a:solidFill>
                <a:effectLst/>
                <a:latin typeface="Arabic Typesetting" panose="03020402040406030203" pitchFamily="66" charset="-78"/>
                <a:cs typeface="Arabic Typesetting" panose="03020402040406030203" pitchFamily="66" charset="-78"/>
              </a:rPr>
              <a:t>بعنوان : نظام التعليم فى اليابان وكوريا الجنوبية وفنلندا</a:t>
            </a:r>
            <a:br>
              <a:rPr lang="ar-EG" sz="3600" b="1" i="0" dirty="0" smtClean="0">
                <a:solidFill>
                  <a:srgbClr val="002060"/>
                </a:solidFill>
                <a:effectLst/>
                <a:latin typeface="Arabic Typesetting" panose="03020402040406030203" pitchFamily="66" charset="-78"/>
                <a:cs typeface="Arabic Typesetting" panose="03020402040406030203" pitchFamily="66" charset="-78"/>
              </a:rPr>
            </a:br>
            <a:r>
              <a:rPr lang="ar-EG" sz="3600" b="1" i="0" dirty="0" smtClean="0">
                <a:solidFill>
                  <a:srgbClr val="002060"/>
                </a:solidFill>
                <a:effectLst/>
                <a:latin typeface="Arabic Typesetting" panose="03020402040406030203" pitchFamily="66" charset="-78"/>
                <a:cs typeface="Arabic Typesetting" panose="03020402040406030203" pitchFamily="66" charset="-78"/>
              </a:rPr>
              <a:t>نماذج وتطبيقات من أعمال طلاب تمهيدى الدكتوراة .</a:t>
            </a:r>
            <a:br>
              <a:rPr lang="ar-EG" sz="3600" b="1" i="0" dirty="0" smtClean="0">
                <a:solidFill>
                  <a:srgbClr val="002060"/>
                </a:solidFill>
                <a:effectLst/>
                <a:latin typeface="Arabic Typesetting" panose="03020402040406030203" pitchFamily="66" charset="-78"/>
                <a:cs typeface="Arabic Typesetting" panose="03020402040406030203" pitchFamily="66" charset="-78"/>
              </a:rPr>
            </a:br>
            <a:r>
              <a:rPr lang="ar-EG" sz="3600" b="1" i="0" dirty="0" smtClean="0">
                <a:solidFill>
                  <a:srgbClr val="C00000"/>
                </a:solidFill>
                <a:effectLst/>
                <a:latin typeface="Arabic Typesetting" panose="03020402040406030203" pitchFamily="66" charset="-78"/>
                <a:cs typeface="Arabic Typesetting" panose="03020402040406030203" pitchFamily="66" charset="-78"/>
              </a:rPr>
              <a:t/>
            </a:r>
            <a:br>
              <a:rPr lang="ar-EG" sz="3600" b="1" i="0" dirty="0" smtClean="0">
                <a:solidFill>
                  <a:srgbClr val="C00000"/>
                </a:solidFill>
                <a:effectLst/>
                <a:latin typeface="Arabic Typesetting" panose="03020402040406030203" pitchFamily="66" charset="-78"/>
                <a:cs typeface="Arabic Typesetting" panose="03020402040406030203" pitchFamily="66" charset="-78"/>
              </a:rPr>
            </a:br>
            <a:r>
              <a:rPr lang="ar-EG" sz="3600" b="1" i="0" dirty="0" smtClean="0">
                <a:solidFill>
                  <a:srgbClr val="C00000"/>
                </a:solidFill>
                <a:effectLst/>
                <a:latin typeface="Arabic Typesetting" panose="03020402040406030203" pitchFamily="66" charset="-78"/>
                <a:cs typeface="Arabic Typesetting" panose="03020402040406030203" pitchFamily="66" charset="-78"/>
              </a:rPr>
              <a:t>تحت إشراف :ا/د حنان رضوان.</a:t>
            </a:r>
            <a:br>
              <a:rPr lang="ar-EG" sz="3600" b="1" i="0" dirty="0" smtClean="0">
                <a:solidFill>
                  <a:srgbClr val="C00000"/>
                </a:solidFill>
                <a:effectLst/>
                <a:latin typeface="Arabic Typesetting" panose="03020402040406030203" pitchFamily="66" charset="-78"/>
                <a:cs typeface="Arabic Typesetting" panose="03020402040406030203" pitchFamily="66" charset="-78"/>
              </a:rPr>
            </a:br>
            <a:r>
              <a:rPr lang="ar-EG" sz="3600" b="1" i="0" dirty="0" smtClean="0">
                <a:solidFill>
                  <a:srgbClr val="C00000"/>
                </a:solidFill>
                <a:effectLst/>
                <a:latin typeface="Arabic Typesetting" panose="03020402040406030203" pitchFamily="66" charset="-78"/>
                <a:cs typeface="Arabic Typesetting" panose="03020402040406030203" pitchFamily="66" charset="-78"/>
              </a:rPr>
              <a:t>أستاذ ورئيس قسم أصول التربية - كلية التربية -جامعة بنها.</a:t>
            </a:r>
            <a:br>
              <a:rPr lang="ar-EG" sz="3600" b="1" i="0" dirty="0" smtClean="0">
                <a:solidFill>
                  <a:srgbClr val="C00000"/>
                </a:solidFill>
                <a:effectLst/>
                <a:latin typeface="Arabic Typesetting" panose="03020402040406030203" pitchFamily="66" charset="-78"/>
                <a:cs typeface="Arabic Typesetting" panose="03020402040406030203" pitchFamily="66" charset="-78"/>
              </a:rPr>
            </a:br>
            <a:endParaRPr lang="en-US" sz="2700" b="1" i="0" dirty="0">
              <a:solidFill>
                <a:srgbClr val="C00000"/>
              </a:solidFill>
              <a:effectLst/>
              <a:latin typeface="Arabic Typesetting" panose="03020402040406030203" pitchFamily="66" charset="-78"/>
              <a:cs typeface="Arabic Typesetting" panose="03020402040406030203" pitchFamily="66" charset="-78"/>
            </a:endParaRPr>
          </a:p>
        </p:txBody>
      </p:sp>
      <p:sp>
        <p:nvSpPr>
          <p:cNvPr id="3" name="Subtitle 2"/>
          <p:cNvSpPr>
            <a:spLocks noGrp="1"/>
          </p:cNvSpPr>
          <p:nvPr>
            <p:ph type="subTitle" idx="1"/>
          </p:nvPr>
        </p:nvSpPr>
        <p:spPr>
          <a:xfrm>
            <a:off x="1242646" y="4457822"/>
            <a:ext cx="9015046" cy="102455"/>
          </a:xfrm>
        </p:spPr>
        <p:txBody>
          <a:bodyPr>
            <a:normAutofit fontScale="25000" lnSpcReduction="20000"/>
          </a:bodyPr>
          <a:lstStyle/>
          <a:p>
            <a:r>
              <a:rPr lang="ar-EG" dirty="0" smtClean="0"/>
              <a:t>  </a:t>
            </a:r>
            <a:endParaRPr lang="ar-EG" dirty="0"/>
          </a:p>
        </p:txBody>
      </p:sp>
    </p:spTree>
    <p:extLst>
      <p:ext uri="{BB962C8B-B14F-4D97-AF65-F5344CB8AC3E}">
        <p14:creationId xmlns:p14="http://schemas.microsoft.com/office/powerpoint/2010/main" val="3712622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2308"/>
            <a:ext cx="9923585" cy="93784"/>
          </a:xfrm>
        </p:spPr>
        <p:txBody>
          <a:bodyPr>
            <a:normAutofit fontScale="90000"/>
          </a:bodyPr>
          <a:lstStyle/>
          <a:p>
            <a:r>
              <a:rPr lang="ar-EG" dirty="0" smtClean="0"/>
              <a:t>  </a:t>
            </a:r>
            <a:endParaRPr lang="ar-EG" dirty="0"/>
          </a:p>
        </p:txBody>
      </p:sp>
      <p:sp>
        <p:nvSpPr>
          <p:cNvPr id="3" name="Content Placeholder 2"/>
          <p:cNvSpPr>
            <a:spLocks noGrp="1"/>
          </p:cNvSpPr>
          <p:nvPr>
            <p:ph idx="1"/>
          </p:nvPr>
        </p:nvSpPr>
        <p:spPr>
          <a:xfrm>
            <a:off x="838200" y="1266092"/>
            <a:ext cx="10169769" cy="4618893"/>
          </a:xfrm>
        </p:spPr>
        <p:txBody>
          <a:bodyPr>
            <a:normAutofit/>
          </a:bodyPr>
          <a:lstStyle/>
          <a:p>
            <a:pPr algn="just"/>
            <a:r>
              <a:rPr lang="ar-EG" sz="3200" b="1" dirty="0">
                <a:solidFill>
                  <a:srgbClr val="002060"/>
                </a:solidFill>
                <a:latin typeface="Arabic Typesetting" panose="03020402040406030203" pitchFamily="66" charset="-78"/>
                <a:cs typeface="Arabic Typesetting" panose="03020402040406030203" pitchFamily="66" charset="-78"/>
              </a:rPr>
              <a:t>فى إطار الاستراتيجية الحالية للتعليم عن بعد ، نقوم بعرض أعمال طلاب الدراسات العليا التى قاموا بتنفيذها خلال العام الدراسى من كتب ومقررات إلكترونية وفيديوهات تعليمية وصفحات ويكى ، والتى اعتمدت فى استراتيجيات التدريس </a:t>
            </a:r>
            <a:r>
              <a:rPr lang="ar-EG" sz="3200" b="1" dirty="0" smtClean="0">
                <a:solidFill>
                  <a:srgbClr val="002060"/>
                </a:solidFill>
                <a:latin typeface="Arabic Typesetting" panose="03020402040406030203" pitchFamily="66" charset="-78"/>
                <a:cs typeface="Arabic Typesetting" panose="03020402040406030203" pitchFamily="66" charset="-78"/>
              </a:rPr>
              <a:t>على:</a:t>
            </a:r>
          </a:p>
          <a:p>
            <a:pPr marL="0" indent="0" algn="just">
              <a:buNone/>
            </a:pPr>
            <a:r>
              <a:rPr lang="ar-EG" sz="3200" b="1" dirty="0" smtClean="0">
                <a:solidFill>
                  <a:srgbClr val="002060"/>
                </a:solidFill>
                <a:latin typeface="Arabic Typesetting" panose="03020402040406030203" pitchFamily="66" charset="-78"/>
                <a:cs typeface="Arabic Typesetting" panose="03020402040406030203" pitchFamily="66" charset="-78"/>
              </a:rPr>
              <a:t> </a:t>
            </a:r>
            <a:r>
              <a:rPr lang="ar-EG" sz="3200" b="1" dirty="0">
                <a:solidFill>
                  <a:srgbClr val="002060"/>
                </a:solidFill>
                <a:latin typeface="Arabic Typesetting" panose="03020402040406030203" pitchFamily="66" charset="-78"/>
                <a:cs typeface="Arabic Typesetting" panose="03020402040406030203" pitchFamily="66" charset="-78"/>
              </a:rPr>
              <a:t>البحث والاستكشاف ، والتعلم التعاونى وتعلم الأقران والتعلم الذاتى والتعلم المستمر ، علاوة على دمج المهارات الرقمية فى المقررات الدر اسية ، ثم عرضها خلال السنوات الدراسية المتعاقبة ، إنطلاقا من مبدأ أساسى مؤداه أن العلم تراكمى ويعتمد على تبادل الخبرات عبر الأجيال وأن الطلاب يمتلكون قدرات كامنة لابد من إتاحة الفرصة ومنحهم الثقة لإبرازها والاستفادة منها وتوظيفها لحل مشكلاتنا التربوية أو فى مجال عملهم المهنى من خلال الإطلاع على التجارب العالمية فى المجال ، وذلك كخطوة على الطريق للإرتقاء بمنظومة التعليم فى مصر</a:t>
            </a:r>
            <a:r>
              <a:rPr lang="ar-EG" sz="3200" b="1" dirty="0">
                <a:solidFill>
                  <a:srgbClr val="1C1E21"/>
                </a:solidFill>
                <a:latin typeface="Arabic Typesetting" panose="03020402040406030203" pitchFamily="66" charset="-78"/>
                <a:cs typeface="Arabic Typesetting" panose="03020402040406030203" pitchFamily="66" charset="-78"/>
              </a:rPr>
              <a:t>.</a:t>
            </a:r>
            <a:r>
              <a:rPr lang="ar-EG" sz="5400" b="1" dirty="0">
                <a:solidFill>
                  <a:srgbClr val="1C1E21"/>
                </a:solidFill>
                <a:latin typeface="Arabic Typesetting" panose="03020402040406030203" pitchFamily="66" charset="-78"/>
                <a:cs typeface="Arabic Typesetting" panose="03020402040406030203" pitchFamily="66" charset="-78"/>
              </a:rPr>
              <a:t/>
            </a:r>
            <a:br>
              <a:rPr lang="ar-EG" sz="5400" b="1" dirty="0">
                <a:solidFill>
                  <a:srgbClr val="1C1E21"/>
                </a:solidFill>
                <a:latin typeface="Arabic Typesetting" panose="03020402040406030203" pitchFamily="66" charset="-78"/>
                <a:cs typeface="Arabic Typesetting" panose="03020402040406030203" pitchFamily="66" charset="-78"/>
              </a:rPr>
            </a:br>
            <a:endParaRPr lang="ar-EG"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82474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4800" dirty="0" smtClean="0">
                <a:solidFill>
                  <a:srgbClr val="002060"/>
                </a:solidFill>
                <a:latin typeface="Arabic Typesetting" panose="03020402040406030203" pitchFamily="66" charset="-78"/>
                <a:cs typeface="Arabic Typesetting" panose="03020402040406030203" pitchFamily="66" charset="-78"/>
              </a:rPr>
              <a:t>ملحوظة :</a:t>
            </a:r>
            <a:endParaRPr lang="ar-EG" sz="4800" dirty="0">
              <a:solidFill>
                <a:srgbClr val="002060"/>
              </a:solidFill>
            </a:endParaRPr>
          </a:p>
        </p:txBody>
      </p:sp>
      <p:sp>
        <p:nvSpPr>
          <p:cNvPr id="3" name="Content Placeholder 2"/>
          <p:cNvSpPr>
            <a:spLocks noGrp="1"/>
          </p:cNvSpPr>
          <p:nvPr>
            <p:ph idx="1"/>
          </p:nvPr>
        </p:nvSpPr>
        <p:spPr/>
        <p:txBody>
          <a:bodyPr/>
          <a:lstStyle/>
          <a:p>
            <a:r>
              <a:rPr lang="ar-EG" sz="3600" b="1" dirty="0" smtClean="0">
                <a:solidFill>
                  <a:srgbClr val="C00000"/>
                </a:solidFill>
                <a:latin typeface="Arabic Typesetting" panose="03020402040406030203" pitchFamily="66" charset="-78"/>
                <a:cs typeface="Arabic Typesetting" panose="03020402040406030203" pitchFamily="66" charset="-78"/>
              </a:rPr>
              <a:t>هذا </a:t>
            </a:r>
            <a:r>
              <a:rPr lang="ar-EG" sz="3600" b="1" dirty="0">
                <a:solidFill>
                  <a:srgbClr val="C00000"/>
                </a:solidFill>
                <a:latin typeface="Arabic Typesetting" panose="03020402040406030203" pitchFamily="66" charset="-78"/>
                <a:cs typeface="Arabic Typesetting" panose="03020402040406030203" pitchFamily="66" charset="-78"/>
              </a:rPr>
              <a:t>العمل من تنفيذ طلاب تمهيدى الدكتوراه </a:t>
            </a:r>
            <a:r>
              <a:rPr lang="ar-EG" sz="3600" b="1" dirty="0" smtClean="0">
                <a:solidFill>
                  <a:srgbClr val="C00000"/>
                </a:solidFill>
                <a:latin typeface="Arabic Typesetting" panose="03020402040406030203" pitchFamily="66" charset="-78"/>
                <a:cs typeface="Arabic Typesetting" panose="03020402040406030203" pitchFamily="66" charset="-78"/>
              </a:rPr>
              <a:t>. </a:t>
            </a:r>
            <a:r>
              <a:rPr lang="ar-EG" sz="3600" b="1" dirty="0">
                <a:solidFill>
                  <a:srgbClr val="C00000"/>
                </a:solidFill>
                <a:latin typeface="Arabic Typesetting" panose="03020402040406030203" pitchFamily="66" charset="-78"/>
                <a:cs typeface="Arabic Typesetting" panose="03020402040406030203" pitchFamily="66" charset="-78"/>
              </a:rPr>
              <a:t/>
            </a:r>
            <a:br>
              <a:rPr lang="ar-EG" sz="3600" b="1" dirty="0">
                <a:solidFill>
                  <a:srgbClr val="C00000"/>
                </a:solidFill>
                <a:latin typeface="Arabic Typesetting" panose="03020402040406030203" pitchFamily="66" charset="-78"/>
                <a:cs typeface="Arabic Typesetting" panose="03020402040406030203" pitchFamily="66" charset="-78"/>
              </a:rPr>
            </a:br>
            <a:r>
              <a:rPr lang="ar-EG" sz="3600" b="1" dirty="0">
                <a:solidFill>
                  <a:srgbClr val="C00000"/>
                </a:solidFill>
                <a:latin typeface="Arabic Typesetting" panose="03020402040406030203" pitchFamily="66" charset="-78"/>
                <a:cs typeface="Arabic Typesetting" panose="03020402040406030203" pitchFamily="66" charset="-78"/>
              </a:rPr>
              <a:t>ويتم عرضه كنموذ </a:t>
            </a:r>
            <a:r>
              <a:rPr lang="ar-EG" sz="3600" b="1" dirty="0" smtClean="0">
                <a:solidFill>
                  <a:srgbClr val="C00000"/>
                </a:solidFill>
                <a:latin typeface="Arabic Typesetting" panose="03020402040406030203" pitchFamily="66" charset="-78"/>
                <a:cs typeface="Arabic Typesetting" panose="03020402040406030203" pitchFamily="66" charset="-78"/>
              </a:rPr>
              <a:t>ج </a:t>
            </a:r>
            <a:r>
              <a:rPr lang="ar-EG" sz="3600" b="1" dirty="0">
                <a:solidFill>
                  <a:srgbClr val="C00000"/>
                </a:solidFill>
                <a:latin typeface="Arabic Typesetting" panose="03020402040406030203" pitchFamily="66" charset="-78"/>
                <a:cs typeface="Arabic Typesetting" panose="03020402040406030203" pitchFamily="66" charset="-78"/>
              </a:rPr>
              <a:t>ت</a:t>
            </a:r>
            <a:r>
              <a:rPr lang="ar-EG" sz="3600" b="1" dirty="0" smtClean="0">
                <a:solidFill>
                  <a:srgbClr val="C00000"/>
                </a:solidFill>
                <a:latin typeface="Arabic Typesetting" panose="03020402040406030203" pitchFamily="66" charset="-78"/>
                <a:cs typeface="Arabic Typesetting" panose="03020402040406030203" pitchFamily="66" charset="-78"/>
              </a:rPr>
              <a:t>طبيقى </a:t>
            </a:r>
            <a:r>
              <a:rPr lang="ar-EG" sz="3600" b="1" dirty="0">
                <a:solidFill>
                  <a:srgbClr val="C00000"/>
                </a:solidFill>
                <a:latin typeface="Arabic Typesetting" panose="03020402040406030203" pitchFamily="66" charset="-78"/>
                <a:cs typeface="Arabic Typesetting" panose="03020402040406030203" pitchFamily="66" charset="-78"/>
              </a:rPr>
              <a:t>لطلاب تمهيدى الدكتوراه لهذا العام </a:t>
            </a:r>
            <a:r>
              <a:rPr lang="ar-EG" sz="3600" b="1" dirty="0" smtClean="0">
                <a:solidFill>
                  <a:srgbClr val="C00000"/>
                </a:solidFill>
                <a:latin typeface="Arabic Typesetting" panose="03020402040406030203" pitchFamily="66" charset="-78"/>
                <a:cs typeface="Arabic Typesetting" panose="03020402040406030203" pitchFamily="66" charset="-78"/>
              </a:rPr>
              <a:t>2020فى إطار </a:t>
            </a:r>
            <a:r>
              <a:rPr lang="ar-EG" sz="3600" b="1" dirty="0">
                <a:solidFill>
                  <a:srgbClr val="C00000"/>
                </a:solidFill>
                <a:latin typeface="Arabic Typesetting" panose="03020402040406030203" pitchFamily="66" charset="-78"/>
                <a:cs typeface="Arabic Typesetting" panose="03020402040406030203" pitchFamily="66" charset="-78"/>
              </a:rPr>
              <a:t>ماتم تكليفهم به من مهام على مدار العام الدراسى .</a:t>
            </a:r>
            <a:br>
              <a:rPr lang="ar-EG" sz="3600" b="1" dirty="0">
                <a:solidFill>
                  <a:srgbClr val="C00000"/>
                </a:solidFill>
                <a:latin typeface="Arabic Typesetting" panose="03020402040406030203" pitchFamily="66" charset="-78"/>
                <a:cs typeface="Arabic Typesetting" panose="03020402040406030203" pitchFamily="66" charset="-78"/>
              </a:rPr>
            </a:br>
            <a:r>
              <a:rPr lang="en-US" sz="2400" dirty="0">
                <a:solidFill>
                  <a:srgbClr val="385898"/>
                </a:solidFill>
                <a:latin typeface="Arabic Typesetting" panose="03020402040406030203" pitchFamily="66" charset="-78"/>
                <a:cs typeface="Arabic Typesetting" panose="03020402040406030203" pitchFamily="66" charset="-78"/>
              </a:rPr>
              <a:t> </a:t>
            </a:r>
            <a:endParaRPr lang="ar-EG" dirty="0"/>
          </a:p>
        </p:txBody>
      </p:sp>
    </p:spTree>
    <p:extLst>
      <p:ext uri="{BB962C8B-B14F-4D97-AF65-F5344CB8AC3E}">
        <p14:creationId xmlns:p14="http://schemas.microsoft.com/office/powerpoint/2010/main" val="1343010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134</Words>
  <Application>Microsoft Office PowerPoint</Application>
  <PresentationFormat>Widescreen</PresentationFormat>
  <Paragraphs>7</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Arabic Typesetting</vt:lpstr>
      <vt:lpstr>Arial</vt:lpstr>
      <vt:lpstr>Calibri</vt:lpstr>
      <vt:lpstr>Calibri Light</vt:lpstr>
      <vt:lpstr>Times New Roman</vt:lpstr>
      <vt:lpstr>Office Theme</vt:lpstr>
      <vt:lpstr>       المحاضرة الثالثة : نظم التعليم تمهيدى دكتوراه كلية التربية / جامعة بنها  بعنوان : نظام التعليم فى اليابان وكوريا الجنوبية وفنلندا نماذج وتطبيقات من أعمال طلاب تمهيدى الدكتوراة .  تحت إشراف :ا/د حنان رضوان. أستاذ ورئيس قسم أصول التربية - كلية التربية -جامعة بنها. </vt:lpstr>
      <vt:lpstr>  </vt:lpstr>
      <vt:lpstr>ملحوظة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 نظم التعليم تمهيدى دكتوراه كلية التربية / جامعة بنها  بعنوان : نظام التعليم فى اليابان وكوريا الجنوبية وفنلندا نماذج وتطبيقات من أعمال طلاب تمهيدى الدكتوراة .  تحت إشراف :ا/د حنان رضوان. أستاذ ورئيس قسم أصول التربية - كلية التربية -جامعة بنها.</dc:title>
  <dc:creator>hanan</dc:creator>
  <cp:lastModifiedBy>hanan</cp:lastModifiedBy>
  <cp:revision>11</cp:revision>
  <dcterms:created xsi:type="dcterms:W3CDTF">2020-03-22T21:45:17Z</dcterms:created>
  <dcterms:modified xsi:type="dcterms:W3CDTF">2020-03-23T11:00:40Z</dcterms:modified>
</cp:coreProperties>
</file>